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64" r:id="rId3"/>
    <p:sldId id="265" r:id="rId4"/>
    <p:sldId id="286" r:id="rId5"/>
    <p:sldId id="287" r:id="rId6"/>
    <p:sldId id="267" r:id="rId7"/>
    <p:sldId id="268" r:id="rId8"/>
    <p:sldId id="269" r:id="rId9"/>
    <p:sldId id="270" r:id="rId10"/>
    <p:sldId id="288" r:id="rId11"/>
    <p:sldId id="271" r:id="rId12"/>
    <p:sldId id="272" r:id="rId13"/>
    <p:sldId id="273" r:id="rId14"/>
    <p:sldId id="274" r:id="rId15"/>
    <p:sldId id="275" r:id="rId16"/>
    <p:sldId id="276" r:id="rId17"/>
    <p:sldId id="289" r:id="rId18"/>
    <p:sldId id="281" r:id="rId19"/>
    <p:sldId id="278" r:id="rId20"/>
    <p:sldId id="279" r:id="rId21"/>
    <p:sldId id="280" r:id="rId22"/>
    <p:sldId id="282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6307" autoAdjust="0"/>
  </p:normalViewPr>
  <p:slideViewPr>
    <p:cSldViewPr snapToGrid="0">
      <p:cViewPr varScale="1">
        <p:scale>
          <a:sx n="92" d="100"/>
          <a:sy n="92" d="100"/>
        </p:scale>
        <p:origin x="12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86925C-D79E-40B7-BFE0-8193B2768B3C}" type="datetimeFigureOut">
              <a:rPr lang="ru-RU" smtClean="0"/>
              <a:t>09.12.2022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1304F7-52EE-4AAF-96AC-F4403FEBC9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66079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796F9E-5BE3-4ABA-87E2-AE732C1B283D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8517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1304F7-52EE-4AAF-96AC-F4403FEBC9EA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06367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1304F7-52EE-4AAF-96AC-F4403FEBC9EA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00441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1304F7-52EE-4AAF-96AC-F4403FEBC9EA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5599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Simple NuGet package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7F6E8D-BD22-4A43-AAFE-CE0EBD52A3EB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42407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7F6E8D-BD22-4A43-AAFE-CE0EBD52A3EB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46742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1304F7-52EE-4AAF-96AC-F4403FEBC9EA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67785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Add framework references and content files</a:t>
            </a:r>
          </a:p>
          <a:p>
            <a:pPr marL="0" indent="0">
              <a:buNone/>
            </a:pPr>
            <a:r>
              <a:rPr lang="en-US" baseline="0" dirty="0" smtClean="0"/>
              <a:t>Sample1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Add </a:t>
            </a:r>
            <a:r>
              <a:rPr lang="en-US" baseline="0" dirty="0" err="1" smtClean="0"/>
              <a:t>System.Net.Http</a:t>
            </a:r>
            <a:endParaRPr lang="en-US" baseline="0" dirty="0" smtClean="0"/>
          </a:p>
          <a:p>
            <a:pPr marL="228600" indent="-228600">
              <a:buAutoNum type="arabicPeriod"/>
            </a:pPr>
            <a:r>
              <a:rPr lang="en-US" baseline="0" dirty="0" smtClean="0"/>
              <a:t>Add Read Me files (as content)</a:t>
            </a:r>
          </a:p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7F6E8D-BD22-4A43-AAFE-CE0EBD52A3EB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98023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60F6D-6863-4627-95F5-CFAE02D67109}" type="datetimeFigureOut">
              <a:rPr lang="ru-RU" smtClean="0"/>
              <a:t>09.12.2022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CC1AD-2205-4B03-9143-02B28F3E00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7793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60F6D-6863-4627-95F5-CFAE02D67109}" type="datetimeFigureOut">
              <a:rPr lang="ru-RU" smtClean="0"/>
              <a:t>09.12.2022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CC1AD-2205-4B03-9143-02B28F3E00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3825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60F6D-6863-4627-95F5-CFAE02D67109}" type="datetimeFigureOut">
              <a:rPr lang="ru-RU" smtClean="0"/>
              <a:t>09.12.2022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CC1AD-2205-4B03-9143-02B28F3E00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0987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60F6D-6863-4627-95F5-CFAE02D67109}" type="datetimeFigureOut">
              <a:rPr lang="ru-RU" smtClean="0"/>
              <a:t>09.12.2022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CC1AD-2205-4B03-9143-02B28F3E00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5016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60F6D-6863-4627-95F5-CFAE02D67109}" type="datetimeFigureOut">
              <a:rPr lang="ru-RU" smtClean="0"/>
              <a:t>09.12.2022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CC1AD-2205-4B03-9143-02B28F3E00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1227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60F6D-6863-4627-95F5-CFAE02D67109}" type="datetimeFigureOut">
              <a:rPr lang="ru-RU" smtClean="0"/>
              <a:t>09.12.2022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CC1AD-2205-4B03-9143-02B28F3E00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0561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60F6D-6863-4627-95F5-CFAE02D67109}" type="datetimeFigureOut">
              <a:rPr lang="ru-RU" smtClean="0"/>
              <a:t>09.12.2022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CC1AD-2205-4B03-9143-02B28F3E00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3593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60F6D-6863-4627-95F5-CFAE02D67109}" type="datetimeFigureOut">
              <a:rPr lang="ru-RU" smtClean="0"/>
              <a:t>09.12.2022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CC1AD-2205-4B03-9143-02B28F3E00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6278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60F6D-6863-4627-95F5-CFAE02D67109}" type="datetimeFigureOut">
              <a:rPr lang="ru-RU" smtClean="0"/>
              <a:t>09.12.2022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CC1AD-2205-4B03-9143-02B28F3E00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34262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60F6D-6863-4627-95F5-CFAE02D67109}" type="datetimeFigureOut">
              <a:rPr lang="ru-RU" smtClean="0"/>
              <a:t>09.12.2022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CC1AD-2205-4B03-9143-02B28F3E00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8362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60F6D-6863-4627-95F5-CFAE02D67109}" type="datetimeFigureOut">
              <a:rPr lang="ru-RU" smtClean="0"/>
              <a:t>09.12.2022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CC1AD-2205-4B03-9143-02B28F3E00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7036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1200" y="4114800"/>
            <a:ext cx="11176000" cy="533400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C9046-9811-4EFC-A844-2F568197F3A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Прямоугольник 5"/>
          <p:cNvSpPr/>
          <p:nvPr userDrawn="1"/>
        </p:nvSpPr>
        <p:spPr>
          <a:xfrm>
            <a:off x="2380650" y="2362200"/>
            <a:ext cx="7578293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800" b="1" cap="none" spc="100" dirty="0" smtClean="0">
                <a:ln w="18000">
                  <a:solidFill>
                    <a:srgbClr val="002060"/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Демонстрация</a:t>
            </a:r>
            <a:endParaRPr lang="ru-RU" sz="8800" b="1" cap="none" spc="100" dirty="0">
              <a:ln w="18000">
                <a:solidFill>
                  <a:srgbClr val="002060"/>
                </a:solidFill>
                <a:prstDash val="solid"/>
              </a:ln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>
          <a:xfrm>
            <a:off x="134007" y="6356350"/>
            <a:ext cx="2844800" cy="304800"/>
          </a:xfrm>
          <a:prstGeom prst="rect">
            <a:avLst/>
          </a:prstGeom>
        </p:spPr>
        <p:txBody>
          <a:bodyPr/>
          <a:lstStyle/>
          <a:p>
            <a:fld id="{E4A43AB8-A208-4AA8-A30B-8D94CA8675CE}" type="datetimeFigureOut">
              <a:rPr lang="en-US" smtClean="0"/>
              <a:pPr/>
              <a:t>12/9/2022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823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A60F6D-6863-4627-95F5-CFAE02D67109}" type="datetimeFigureOut">
              <a:rPr lang="ru-RU" smtClean="0"/>
              <a:t>09.12.2022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BCC1AD-2205-4B03-9143-02B28F3E00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2426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microsoft.com/en-us/nuget/consume-packages/configuring-nuget-behavior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learn.microsoft.com/en-us/nuget/create-packages/overview-and-workflow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visualstudio.com/team-services/" TargetMode="External"/><Relationship Id="rId3" Type="http://schemas.openxmlformats.org/officeDocument/2006/relationships/hyperlink" Target="https://learn.microsoft.com/en-us/nuget/hosting-packages/nuget-server" TargetMode="External"/><Relationship Id="rId7" Type="http://schemas.openxmlformats.org/officeDocument/2006/relationships/hyperlink" Target="https://www.visualstudio.com/en-us/docs/package/overview" TargetMode="External"/><Relationship Id="rId2" Type="http://schemas.openxmlformats.org/officeDocument/2006/relationships/hyperlink" Target="http://www.nuget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cs.github.com/ru/packages/working-with-a-github-packages-registry/working-with-the-nuget-registry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myget.org/" TargetMode="External"/><Relationship Id="rId10" Type="http://schemas.openxmlformats.org/officeDocument/2006/relationships/hyperlink" Target="https://docs.microsoft.com/en-us/nuget/hosting-packages/overview" TargetMode="External"/><Relationship Id="rId4" Type="http://schemas.openxmlformats.org/officeDocument/2006/relationships/hyperlink" Target="https://loic-sharma.github.io/BaGet/" TargetMode="External"/><Relationship Id="rId9" Type="http://schemas.openxmlformats.org/officeDocument/2006/relationships/hyperlink" Target="https://www.visualstudio.com/tfs/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Open_Packaging_Conventions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hyperlink" Target="https://github.com/NuGetPackageExplorer/NuGetPackageExplorer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NuGet/NuGet.Client/blob/dev/src/NuGet.Core/NuGet.Packaging/compiler/resources/nuspec.xsd" TargetMode="External"/><Relationship Id="rId2" Type="http://schemas.openxmlformats.org/officeDocument/2006/relationships/hyperlink" Target="https://learn.microsoft.com/en-us/nuget/reference/nuspec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learn.microsoft.com/en-us/nuget/create-packages/creating-a-package-msbuild#set-properties" TargetMode="Externa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learn.microsoft.com/en-us/nuget/concepts/package-versioning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microsoft.com/en-us/nuget/create-packages/dependency-versions" TargetMode="External"/><Relationship Id="rId2" Type="http://schemas.openxmlformats.org/officeDocument/2006/relationships/hyperlink" Target="https://learn.microsoft.com/en-us/nuget/create-packages/select-assemblies-referenced-by-project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learn.microsoft.com/en-us/nuget/concepts/dependency-resolution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NuGet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76057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Введение в </a:t>
            </a:r>
            <a:r>
              <a:rPr lang="en-US" dirty="0" err="1" smtClean="0"/>
              <a:t>NuGet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6145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Nuget interfaces</a:t>
            </a:r>
            <a:r>
              <a:rPr lang="ru-RU" smtClean="0"/>
              <a:t/>
            </a:r>
            <a:br>
              <a:rPr lang="ru-RU" smtClean="0"/>
            </a:br>
            <a:endParaRPr lang="ru-RU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1825625"/>
            <a:ext cx="5320694" cy="4351338"/>
          </a:xfrm>
        </p:spPr>
        <p:txBody>
          <a:bodyPr/>
          <a:lstStyle/>
          <a:p>
            <a:r>
              <a:rPr lang="en-US" dirty="0" smtClean="0"/>
              <a:t>Visual Studio UI</a:t>
            </a:r>
          </a:p>
          <a:p>
            <a:r>
              <a:rPr lang="en-US" dirty="0" smtClean="0"/>
              <a:t>Package Manager Console</a:t>
            </a:r>
          </a:p>
          <a:p>
            <a:r>
              <a:rPr lang="en-US" dirty="0" err="1" smtClean="0"/>
              <a:t>NuGet</a:t>
            </a:r>
            <a:r>
              <a:rPr lang="en-US" dirty="0" smtClean="0"/>
              <a:t> CLI (nuget.exe)</a:t>
            </a:r>
            <a:endParaRPr lang="ru-RU" dirty="0" smtClean="0"/>
          </a:p>
          <a:p>
            <a:r>
              <a:rPr lang="en-US" dirty="0" err="1" smtClean="0"/>
              <a:t>Dotnet</a:t>
            </a:r>
            <a:r>
              <a:rPr lang="en-US" dirty="0" smtClean="0"/>
              <a:t> (</a:t>
            </a:r>
            <a:r>
              <a:rPr lang="en-US" dirty="0" err="1" smtClean="0"/>
              <a:t>.Net</a:t>
            </a:r>
            <a:r>
              <a:rPr lang="en-US" dirty="0" smtClean="0"/>
              <a:t> Core)</a:t>
            </a:r>
          </a:p>
          <a:p>
            <a:pPr lvl="1"/>
            <a:r>
              <a:rPr lang="en-US" dirty="0" smtClean="0"/>
              <a:t>add/list/remove</a:t>
            </a:r>
          </a:p>
          <a:p>
            <a:pPr lvl="1"/>
            <a:r>
              <a:rPr lang="en-US" dirty="0" smtClean="0"/>
              <a:t>pack</a:t>
            </a:r>
          </a:p>
          <a:p>
            <a:pPr lvl="1"/>
            <a:r>
              <a:rPr lang="en-US" dirty="0" err="1" smtClean="0"/>
              <a:t>nuget</a:t>
            </a:r>
            <a:endParaRPr lang="en-US" dirty="0" smtClean="0"/>
          </a:p>
          <a:p>
            <a:pPr lvl="1"/>
            <a:endParaRPr lang="en-US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8411" y="1259169"/>
            <a:ext cx="5504423" cy="364063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0935" y="4331302"/>
            <a:ext cx="6752382" cy="2194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516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Использование </a:t>
            </a:r>
            <a:r>
              <a:rPr lang="en-US" dirty="0" err="1" smtClean="0"/>
              <a:t>NuGet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59205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Конфигурация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15787796"/>
              </p:ext>
            </p:extLst>
          </p:nvPr>
        </p:nvGraphicFramePr>
        <p:xfrm>
          <a:off x="838200" y="2352750"/>
          <a:ext cx="10515600" cy="256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2400">
                  <a:extLst>
                    <a:ext uri="{9D8B030D-6E8A-4147-A177-3AD203B41FA5}">
                      <a16:colId xmlns:a16="http://schemas.microsoft.com/office/drawing/2014/main" val="396642279"/>
                    </a:ext>
                  </a:extLst>
                </a:gridCol>
                <a:gridCol w="6553200">
                  <a:extLst>
                    <a:ext uri="{9D8B030D-6E8A-4147-A177-3AD203B41FA5}">
                      <a16:colId xmlns:a16="http://schemas.microsoft.com/office/drawing/2014/main" val="16775859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Уровень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Место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279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Solution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Любая</a:t>
                      </a:r>
                      <a:r>
                        <a:rPr lang="ru-RU" baseline="0" dirty="0" smtClean="0"/>
                        <a:t> папка на диске, выше по дереву, чем текущая.</a:t>
                      </a:r>
                    </a:p>
                    <a:p>
                      <a:r>
                        <a:rPr lang="ru-RU" baseline="0" dirty="0" smtClean="0"/>
                        <a:t>Чаще всего – папка </a:t>
                      </a:r>
                      <a:r>
                        <a:rPr lang="ru-RU" baseline="0" dirty="0" err="1" smtClean="0"/>
                        <a:t>солюшена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918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Профиль пользователя:</a:t>
                      </a:r>
                    </a:p>
                    <a:p>
                      <a:endParaRPr lang="ru-RU" sz="18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appdata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%\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NuGet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\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NuGet.Config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90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Computer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Папка «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Program Files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</a:t>
                      </a:r>
                    </a:p>
                    <a:p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ProgramFiles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(x86)%\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NuGet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\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Config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917192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7021240" y="5374470"/>
            <a:ext cx="30955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3"/>
              </a:rPr>
              <a:t>Common </a:t>
            </a:r>
            <a:r>
              <a:rPr lang="en-US" dirty="0" err="1">
                <a:hlinkClick r:id="rId3"/>
              </a:rPr>
              <a:t>NuGet</a:t>
            </a:r>
            <a:r>
              <a:rPr lang="en-US" dirty="0">
                <a:hlinkClick r:id="rId3"/>
              </a:rPr>
              <a:t> configurations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511916" y="1652387"/>
            <a:ext cx="18956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>
                <a:solidFill>
                  <a:schemeClr val="dk1"/>
                </a:solidFill>
              </a:rPr>
              <a:t>NuGet.Config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6326067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Package </a:t>
            </a:r>
            <a:r>
              <a:rPr lang="en-US" dirty="0"/>
              <a:t>s</a:t>
            </a:r>
            <a:r>
              <a:rPr lang="en-US" dirty="0" smtClean="0"/>
              <a:t>ources </a:t>
            </a:r>
            <a:endParaRPr lang="ru-RU" dirty="0"/>
          </a:p>
        </p:txBody>
      </p:sp>
      <p:sp>
        <p:nvSpPr>
          <p:cNvPr id="4" name="Rectangle 3"/>
          <p:cNvSpPr/>
          <p:nvPr/>
        </p:nvSpPr>
        <p:spPr>
          <a:xfrm>
            <a:off x="646764" y="1457767"/>
            <a:ext cx="2989921" cy="5847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nuget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sources</a:t>
            </a:r>
            <a:endParaRPr lang="ru-RU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dotnet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nuget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list source </a:t>
            </a:r>
            <a:endParaRPr lang="ru-RU" sz="1600" dirty="0">
              <a:latin typeface="Consolas" panose="020B0609020204030204" pitchFamily="49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5787" y="688481"/>
            <a:ext cx="5524202" cy="322245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46764" y="2200645"/>
            <a:ext cx="5267292" cy="107721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600" dirty="0" err="1" smtClean="0">
                <a:latin typeface="Consolas" panose="020B0609020204030204" pitchFamily="49" charset="0"/>
              </a:rPr>
              <a:t>nuget</a:t>
            </a:r>
            <a:r>
              <a:rPr lang="en-US" sz="1600" dirty="0" smtClean="0">
                <a:latin typeface="Consolas" panose="020B0609020204030204" pitchFamily="49" charset="0"/>
              </a:rPr>
              <a:t> </a:t>
            </a:r>
            <a:r>
              <a:rPr lang="en-US" sz="1600" dirty="0">
                <a:latin typeface="Consolas" panose="020B0609020204030204" pitchFamily="49" charset="0"/>
              </a:rPr>
              <a:t>sources add 	</a:t>
            </a:r>
            <a:endParaRPr lang="en-US" sz="1600" dirty="0" smtClean="0">
              <a:latin typeface="Consolas" panose="020B0609020204030204" pitchFamily="49" charset="0"/>
            </a:endParaRPr>
          </a:p>
          <a:p>
            <a:r>
              <a:rPr lang="en-US" sz="1600" dirty="0">
                <a:latin typeface="Consolas" panose="020B0609020204030204" pitchFamily="49" charset="0"/>
              </a:rPr>
              <a:t>	</a:t>
            </a:r>
            <a:r>
              <a:rPr lang="en-US" sz="1600" dirty="0" smtClean="0">
                <a:latin typeface="Consolas" panose="020B0609020204030204" pitchFamily="49" charset="0"/>
              </a:rPr>
              <a:t>-</a:t>
            </a:r>
            <a:r>
              <a:rPr lang="en-US" sz="1600" dirty="0">
                <a:latin typeface="Consolas" panose="020B0609020204030204" pitchFamily="49" charset="0"/>
              </a:rPr>
              <a:t>Name "</a:t>
            </a:r>
            <a:r>
              <a:rPr lang="en-US" sz="1600" dirty="0" smtClean="0">
                <a:latin typeface="Consolas" panose="020B0609020204030204" pitchFamily="49" charset="0"/>
              </a:rPr>
              <a:t>Local</a:t>
            </a:r>
            <a:r>
              <a:rPr lang="ru-RU" sz="1600" dirty="0" smtClean="0">
                <a:latin typeface="Consolas" panose="020B0609020204030204" pitchFamily="49" charset="0"/>
              </a:rPr>
              <a:t> 2</a:t>
            </a:r>
            <a:r>
              <a:rPr lang="en-US" sz="1600" dirty="0" smtClean="0">
                <a:latin typeface="Consolas" panose="020B0609020204030204" pitchFamily="49" charset="0"/>
              </a:rPr>
              <a:t>" </a:t>
            </a:r>
            <a:r>
              <a:rPr lang="en-US" sz="1600" dirty="0">
                <a:latin typeface="Consolas" panose="020B0609020204030204" pitchFamily="49" charset="0"/>
              </a:rPr>
              <a:t>-Source "c:\</a:t>
            </a:r>
            <a:r>
              <a:rPr lang="en-US" sz="1600" dirty="0" smtClean="0">
                <a:latin typeface="Consolas" panose="020B0609020204030204" pitchFamily="49" charset="0"/>
              </a:rPr>
              <a:t>Temp"</a:t>
            </a:r>
            <a:endParaRPr lang="ru-RU" sz="1600" dirty="0" smtClean="0">
              <a:latin typeface="Consolas" panose="020B0609020204030204" pitchFamily="49" charset="0"/>
            </a:endParaRPr>
          </a:p>
          <a:p>
            <a:r>
              <a:rPr lang="en-US" sz="1600" dirty="0" err="1">
                <a:latin typeface="Consolas" panose="020B0609020204030204" pitchFamily="49" charset="0"/>
              </a:rPr>
              <a:t>dotnet</a:t>
            </a:r>
            <a:r>
              <a:rPr lang="en-US" sz="1600" dirty="0">
                <a:latin typeface="Consolas" panose="020B0609020204030204" pitchFamily="49" charset="0"/>
              </a:rPr>
              <a:t> </a:t>
            </a:r>
            <a:r>
              <a:rPr lang="en-US" sz="1600" dirty="0" err="1">
                <a:latin typeface="Consolas" panose="020B0609020204030204" pitchFamily="49" charset="0"/>
              </a:rPr>
              <a:t>nuget</a:t>
            </a:r>
            <a:r>
              <a:rPr lang="en-US" sz="1600" dirty="0">
                <a:latin typeface="Consolas" panose="020B0609020204030204" pitchFamily="49" charset="0"/>
              </a:rPr>
              <a:t> add </a:t>
            </a:r>
            <a:r>
              <a:rPr lang="en-US" sz="1600" dirty="0" smtClean="0">
                <a:latin typeface="Consolas" panose="020B0609020204030204" pitchFamily="49" charset="0"/>
              </a:rPr>
              <a:t>source </a:t>
            </a:r>
            <a:endParaRPr lang="ru-RU" sz="1600" dirty="0" smtClean="0">
              <a:latin typeface="Consolas" panose="020B0609020204030204" pitchFamily="49" charset="0"/>
            </a:endParaRPr>
          </a:p>
          <a:p>
            <a:r>
              <a:rPr lang="ru-RU" sz="1600" dirty="0">
                <a:latin typeface="Consolas" panose="020B0609020204030204" pitchFamily="49" charset="0"/>
              </a:rPr>
              <a:t>	</a:t>
            </a:r>
            <a:r>
              <a:rPr lang="en-US" sz="1600" dirty="0" smtClean="0">
                <a:latin typeface="Consolas" panose="020B0609020204030204" pitchFamily="49" charset="0"/>
              </a:rPr>
              <a:t>-</a:t>
            </a:r>
            <a:r>
              <a:rPr lang="en-US" sz="1600" dirty="0">
                <a:latin typeface="Consolas" panose="020B0609020204030204" pitchFamily="49" charset="0"/>
              </a:rPr>
              <a:t>n "Local 2" c:\Temp</a:t>
            </a:r>
            <a:endParaRPr lang="ru-RU" sz="1600" dirty="0">
              <a:latin typeface="Consolas" panose="020B0609020204030204" pitchFamily="49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46764" y="3539664"/>
            <a:ext cx="4224233" cy="5847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1600" dirty="0" err="1" smtClean="0">
                <a:latin typeface="Consolas" panose="020B0609020204030204" pitchFamily="49" charset="0"/>
              </a:rPr>
              <a:t>nuget</a:t>
            </a:r>
            <a:r>
              <a:rPr lang="en-US" sz="1600" dirty="0" smtClean="0">
                <a:latin typeface="Consolas" panose="020B0609020204030204" pitchFamily="49" charset="0"/>
              </a:rPr>
              <a:t> </a:t>
            </a:r>
            <a:r>
              <a:rPr lang="en-US" sz="1600" dirty="0">
                <a:latin typeface="Consolas" panose="020B0609020204030204" pitchFamily="49" charset="0"/>
              </a:rPr>
              <a:t>sources </a:t>
            </a:r>
            <a:r>
              <a:rPr lang="en-US" sz="1600" dirty="0" smtClean="0">
                <a:latin typeface="Consolas" panose="020B0609020204030204" pitchFamily="49" charset="0"/>
              </a:rPr>
              <a:t>remove </a:t>
            </a:r>
            <a:r>
              <a:rPr lang="en-US" sz="1600" dirty="0">
                <a:latin typeface="Consolas" panose="020B0609020204030204" pitchFamily="49" charset="0"/>
              </a:rPr>
              <a:t>-Name "</a:t>
            </a:r>
            <a:r>
              <a:rPr lang="en-US" sz="1600" dirty="0" smtClean="0">
                <a:latin typeface="Consolas" panose="020B0609020204030204" pitchFamily="49" charset="0"/>
              </a:rPr>
              <a:t>Local</a:t>
            </a:r>
            <a:r>
              <a:rPr lang="ru-RU" sz="1600" dirty="0" smtClean="0">
                <a:latin typeface="Consolas" panose="020B0609020204030204" pitchFamily="49" charset="0"/>
              </a:rPr>
              <a:t> 2</a:t>
            </a:r>
            <a:r>
              <a:rPr lang="en-US" sz="1600" dirty="0" smtClean="0">
                <a:latin typeface="Consolas" panose="020B0609020204030204" pitchFamily="49" charset="0"/>
              </a:rPr>
              <a:t>"</a:t>
            </a:r>
            <a:endParaRPr lang="ru-RU" sz="1600" dirty="0" smtClean="0">
              <a:latin typeface="Consolas" panose="020B0609020204030204" pitchFamily="49" charset="0"/>
            </a:endParaRPr>
          </a:p>
          <a:p>
            <a:r>
              <a:rPr lang="en-US" sz="1600" dirty="0" err="1">
                <a:latin typeface="Consolas" panose="020B0609020204030204" pitchFamily="49" charset="0"/>
              </a:rPr>
              <a:t>dotnet</a:t>
            </a:r>
            <a:r>
              <a:rPr lang="en-US" sz="1600" dirty="0">
                <a:latin typeface="Consolas" panose="020B0609020204030204" pitchFamily="49" charset="0"/>
              </a:rPr>
              <a:t> </a:t>
            </a:r>
            <a:r>
              <a:rPr lang="en-US" sz="1600" dirty="0" err="1">
                <a:latin typeface="Consolas" panose="020B0609020204030204" pitchFamily="49" charset="0"/>
              </a:rPr>
              <a:t>nuget</a:t>
            </a:r>
            <a:r>
              <a:rPr lang="en-US" sz="1600" dirty="0">
                <a:latin typeface="Consolas" panose="020B0609020204030204" pitchFamily="49" charset="0"/>
              </a:rPr>
              <a:t> remove source "Local 2"</a:t>
            </a:r>
            <a:endParaRPr lang="ru-RU" sz="1600" dirty="0">
              <a:latin typeface="Consolas" panose="020B0609020204030204" pitchFamily="49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27956" y="4324685"/>
            <a:ext cx="8680377" cy="239745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14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&lt;</a:t>
            </a:r>
            <a:r>
              <a:rPr lang="ru-RU" sz="1400" dirty="0" err="1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configuration</a:t>
            </a:r>
            <a:r>
              <a:rPr lang="ru-RU" sz="14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&gt;</a:t>
            </a:r>
            <a:endParaRPr lang="ru-RU" sz="1400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14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&lt;</a:t>
            </a:r>
            <a:r>
              <a:rPr lang="ru-RU" sz="1400" dirty="0" err="1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packageSources</a:t>
            </a:r>
            <a:r>
              <a:rPr lang="ru-RU" sz="14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&gt;</a:t>
            </a:r>
            <a:endParaRPr lang="ru-RU" sz="1400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14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&lt;</a:t>
            </a:r>
            <a:r>
              <a:rPr lang="ru-RU" sz="1400" dirty="0" err="1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add</a:t>
            </a:r>
            <a:r>
              <a:rPr lang="ru-RU" sz="14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r>
              <a:rPr lang="ru-RU" sz="1400" dirty="0" err="1">
                <a:solidFill>
                  <a:srgbClr val="FF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key</a:t>
            </a:r>
            <a:r>
              <a:rPr lang="ru-RU" sz="14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=</a:t>
            </a:r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ru-RU" sz="14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nuget.org</a:t>
            </a:r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ru-RU" sz="14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r>
              <a:rPr lang="ru-RU" sz="1400" dirty="0" err="1">
                <a:solidFill>
                  <a:srgbClr val="FF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value</a:t>
            </a:r>
            <a:r>
              <a:rPr lang="ru-RU" sz="14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=</a:t>
            </a:r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ru-RU" sz="14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https://api.nuget.org/v3/index.json</a:t>
            </a:r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ru-RU" sz="14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/&gt;</a:t>
            </a:r>
            <a:endParaRPr lang="ru-RU" sz="1400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14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&lt;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add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r>
              <a:rPr lang="en-US" sz="1400" dirty="0">
                <a:solidFill>
                  <a:srgbClr val="FF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key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=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Local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r>
              <a:rPr lang="en-US" sz="1400" dirty="0">
                <a:solidFill>
                  <a:srgbClr val="FF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value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=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D:\_NuGet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/&gt;</a:t>
            </a:r>
            <a:endParaRPr lang="ru-RU" sz="1400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&lt;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add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r>
              <a:rPr lang="en-US" sz="1400" dirty="0">
                <a:solidFill>
                  <a:srgbClr val="FF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key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=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https://www.nuget.org/api/v2/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r>
              <a:rPr lang="en-US" sz="1400" dirty="0">
                <a:solidFill>
                  <a:srgbClr val="FF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value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=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https://www.nuget.org/api/v2/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/&gt;</a:t>
            </a:r>
            <a:endParaRPr lang="ru-RU" sz="1400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&lt;/</a:t>
            </a:r>
            <a:r>
              <a:rPr lang="en-US" sz="1400" dirty="0" err="1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packageSources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&gt;</a:t>
            </a:r>
            <a:endParaRPr lang="ru-RU" sz="1400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&lt;</a:t>
            </a:r>
            <a:r>
              <a:rPr lang="en-US" sz="1400" dirty="0" err="1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disabledPackageSources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&gt;</a:t>
            </a:r>
            <a:endParaRPr lang="ru-RU" sz="1400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&lt;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add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r>
              <a:rPr lang="en-US" sz="1400" dirty="0">
                <a:solidFill>
                  <a:srgbClr val="FF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key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=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https://www.nuget.org/api/v2/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r>
              <a:rPr lang="en-US" sz="1400" dirty="0">
                <a:solidFill>
                  <a:srgbClr val="FF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value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=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true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/&gt;</a:t>
            </a:r>
            <a:endParaRPr lang="ru-RU" sz="1400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</a:t>
            </a:r>
            <a:r>
              <a:rPr lang="ru-RU" sz="14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&lt;/</a:t>
            </a:r>
            <a:r>
              <a:rPr lang="ru-RU" sz="1400" dirty="0" err="1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disabledPackageSources</a:t>
            </a:r>
            <a:r>
              <a:rPr lang="ru-RU" sz="14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&gt;</a:t>
            </a:r>
            <a:endParaRPr lang="ru-RU" sz="1400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14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&lt;/</a:t>
            </a:r>
            <a:r>
              <a:rPr lang="ru-RU" sz="1400" dirty="0" err="1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configuration</a:t>
            </a:r>
            <a:r>
              <a:rPr lang="ru-RU" sz="14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&gt;</a:t>
            </a:r>
            <a:endParaRPr lang="ru-RU" sz="1400" dirty="0">
              <a:effectLst/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54636" y="4995313"/>
            <a:ext cx="14441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solidFill>
                  <a:schemeClr val="dk1"/>
                </a:solidFill>
              </a:rPr>
              <a:t>NuGet.Config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1815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Ссылки на пакеты</a:t>
            </a:r>
            <a:r>
              <a:rPr lang="en-US" dirty="0" smtClean="0"/>
              <a:t> </a:t>
            </a:r>
            <a:r>
              <a:rPr lang="ru-RU" dirty="0" smtClean="0"/>
              <a:t>из проектов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227551" y="1791222"/>
            <a:ext cx="36263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Non </a:t>
            </a:r>
            <a:r>
              <a:rPr lang="en-US" b="1" dirty="0" err="1" smtClean="0"/>
              <a:t>PackageReference</a:t>
            </a:r>
            <a:r>
              <a:rPr lang="en-US" b="1" dirty="0" smtClean="0"/>
              <a:t>-style </a:t>
            </a:r>
            <a:r>
              <a:rPr lang="ru-RU" b="1" dirty="0" smtClean="0"/>
              <a:t>проект</a:t>
            </a:r>
            <a:endParaRPr lang="ru-RU" b="1" dirty="0"/>
          </a:p>
        </p:txBody>
      </p:sp>
      <p:sp>
        <p:nvSpPr>
          <p:cNvPr id="4" name="Rectangle 3"/>
          <p:cNvSpPr/>
          <p:nvPr/>
        </p:nvSpPr>
        <p:spPr>
          <a:xfrm>
            <a:off x="462929" y="2649756"/>
            <a:ext cx="187051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err="1"/>
              <a:t>packages.config</a:t>
            </a:r>
            <a:endParaRPr lang="ru-RU" sz="2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8106580" y="1791222"/>
            <a:ext cx="3174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PackageReference</a:t>
            </a:r>
            <a:r>
              <a:rPr lang="en-US" b="1" dirty="0"/>
              <a:t>-style</a:t>
            </a:r>
            <a:r>
              <a:rPr lang="ru-RU" b="1" dirty="0" smtClean="0"/>
              <a:t> </a:t>
            </a:r>
            <a:r>
              <a:rPr lang="ru-RU" b="1" dirty="0"/>
              <a:t>проект</a:t>
            </a: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62929" y="3803130"/>
            <a:ext cx="4948791" cy="156966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&lt;?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xml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version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1.0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encoding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utf-8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?&gt;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/>
            </a:r>
            <a:b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packages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/>
            </a:r>
            <a:b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  &lt;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package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id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Newtonsoft.Json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/>
            </a:r>
            <a:b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           </a:t>
            </a:r>
            <a:r>
              <a:rPr kumimoji="0" lang="en-US" altLang="ru-RU" sz="16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	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version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6.0.8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 </a:t>
            </a:r>
            <a:endParaRPr kumimoji="0" lang="en-US" altLang="ru-RU" sz="16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altLang="ru-RU" sz="1600" dirty="0" smtClean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targetFramework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net45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 /&gt;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/>
            </a:r>
            <a:b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packages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&gt;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7038204" y="3585315"/>
            <a:ext cx="4756430" cy="160043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ItemGroup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/>
            </a:r>
            <a:b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  &lt;!--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 ... 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--&gt;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/>
            </a:r>
            <a:b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  &lt;</a:t>
            </a:r>
            <a:r>
              <a:rPr kumimoji="0" lang="ru-RU" altLang="ru-RU" sz="1400" b="1" i="0" u="none" strike="noStrike" cap="none" normalizeH="0" baseline="0" dirty="0" err="1" smtClean="0">
                <a:ln>
                  <a:noFill/>
                </a:ln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PackageReference</a:t>
            </a: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ru-RU" altLang="ru-RU" sz="14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Include</a:t>
            </a: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ru-RU" altLang="ru-RU" sz="140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Newtonsoft.Json</a:t>
            </a: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/>
            </a:r>
            <a:b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    &lt;</a:t>
            </a:r>
            <a:r>
              <a:rPr kumimoji="0" lang="ru-RU" altLang="ru-RU" sz="1400" b="1" i="0" u="none" strike="noStrike" cap="none" normalizeH="0" baseline="0" dirty="0" err="1" smtClean="0">
                <a:ln>
                  <a:noFill/>
                </a:ln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Version</a:t>
            </a: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6.0.8</a:t>
            </a: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kumimoji="0" lang="ru-RU" altLang="ru-RU" sz="1400" b="1" i="0" u="none" strike="noStrike" cap="none" normalizeH="0" baseline="0" dirty="0" err="1" smtClean="0">
                <a:ln>
                  <a:noFill/>
                </a:ln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Version</a:t>
            </a: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/>
            </a:r>
            <a:b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  &lt;/</a:t>
            </a:r>
            <a:r>
              <a:rPr kumimoji="0" lang="ru-RU" altLang="ru-RU" sz="1400" b="1" i="0" u="none" strike="noStrike" cap="none" normalizeH="0" baseline="0" dirty="0" err="1" smtClean="0">
                <a:ln>
                  <a:noFill/>
                </a:ln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PackageReference</a:t>
            </a: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/>
            </a:r>
            <a:b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  &lt;!--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 ... 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--&gt;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/>
            </a:r>
            <a:b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ItemGroup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&gt;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268726" y="2591959"/>
            <a:ext cx="13324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/>
              <a:t>Project file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497570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NuGet</a:t>
            </a:r>
            <a:r>
              <a:rPr lang="en-US" dirty="0" smtClean="0"/>
              <a:t> Cache</a:t>
            </a:r>
            <a:endParaRPr lang="ru-RU" dirty="0"/>
          </a:p>
        </p:txBody>
      </p:sp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838200" y="4094017"/>
            <a:ext cx="10515600" cy="2082945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В проекте</a:t>
            </a:r>
          </a:p>
          <a:p>
            <a:pPr lvl="1"/>
            <a:r>
              <a:rPr lang="en-US" dirty="0"/>
              <a:t>Non </a:t>
            </a:r>
            <a:r>
              <a:rPr lang="en-US" dirty="0" err="1"/>
              <a:t>PackageReference</a:t>
            </a:r>
            <a:r>
              <a:rPr lang="en-US" dirty="0" smtClean="0"/>
              <a:t>-style </a:t>
            </a:r>
            <a:r>
              <a:rPr lang="ru-RU" dirty="0"/>
              <a:t>проект</a:t>
            </a:r>
          </a:p>
          <a:p>
            <a:pPr lvl="2"/>
            <a:r>
              <a:rPr lang="ru-RU" dirty="0" smtClean="0"/>
              <a:t>\</a:t>
            </a:r>
            <a:r>
              <a:rPr lang="en-US" dirty="0" smtClean="0"/>
              <a:t>&lt;</a:t>
            </a:r>
            <a:r>
              <a:rPr lang="ru-RU" dirty="0" smtClean="0"/>
              <a:t>папка </a:t>
            </a:r>
            <a:r>
              <a:rPr lang="en-US" dirty="0" smtClean="0"/>
              <a:t>solution&gt;\packages</a:t>
            </a:r>
            <a:endParaRPr lang="en-US" dirty="0"/>
          </a:p>
          <a:p>
            <a:pPr lvl="1"/>
            <a:endParaRPr lang="ru-RU" dirty="0" smtClean="0"/>
          </a:p>
          <a:p>
            <a:pPr lvl="1"/>
            <a:r>
              <a:rPr lang="en-US" dirty="0" err="1"/>
              <a:t>PackageReference</a:t>
            </a:r>
            <a:r>
              <a:rPr lang="en-US" dirty="0" smtClean="0"/>
              <a:t>-style </a:t>
            </a:r>
            <a:r>
              <a:rPr lang="ru-RU" dirty="0"/>
              <a:t>проект</a:t>
            </a:r>
          </a:p>
          <a:p>
            <a:pPr lvl="2"/>
            <a:r>
              <a:rPr lang="ru-RU" dirty="0" smtClean="0"/>
              <a:t>напрямую из кэша</a:t>
            </a:r>
            <a:endParaRPr lang="ru-RU" dirty="0"/>
          </a:p>
        </p:txBody>
      </p:sp>
      <p:sp>
        <p:nvSpPr>
          <p:cNvPr id="3" name="Rectangle 2"/>
          <p:cNvSpPr/>
          <p:nvPr/>
        </p:nvSpPr>
        <p:spPr>
          <a:xfrm>
            <a:off x="565565" y="1694852"/>
            <a:ext cx="3102131" cy="5847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1600" dirty="0" err="1" smtClean="0">
                <a:latin typeface="Consolas" panose="020B0609020204030204" pitchFamily="49" charset="0"/>
              </a:rPr>
              <a:t>nuget</a:t>
            </a:r>
            <a:r>
              <a:rPr lang="en-US" sz="1600" dirty="0" smtClean="0">
                <a:latin typeface="Consolas" panose="020B0609020204030204" pitchFamily="49" charset="0"/>
              </a:rPr>
              <a:t> </a:t>
            </a:r>
            <a:r>
              <a:rPr lang="en-US" sz="1600" dirty="0">
                <a:latin typeface="Consolas" panose="020B0609020204030204" pitchFamily="49" charset="0"/>
              </a:rPr>
              <a:t>locals all </a:t>
            </a:r>
            <a:r>
              <a:rPr lang="en-US" sz="1600" dirty="0" smtClean="0">
                <a:latin typeface="Consolas" panose="020B0609020204030204" pitchFamily="49" charset="0"/>
              </a:rPr>
              <a:t>–list</a:t>
            </a:r>
            <a:endParaRPr lang="ru-RU" sz="1600" dirty="0" smtClean="0">
              <a:latin typeface="Consolas" panose="020B0609020204030204" pitchFamily="49" charset="0"/>
            </a:endParaRPr>
          </a:p>
          <a:p>
            <a:r>
              <a:rPr lang="en-US" sz="1600" dirty="0" err="1">
                <a:latin typeface="Consolas" panose="020B0609020204030204" pitchFamily="49" charset="0"/>
              </a:rPr>
              <a:t>dotnet</a:t>
            </a:r>
            <a:r>
              <a:rPr lang="en-US" sz="1600" dirty="0">
                <a:latin typeface="Consolas" panose="020B0609020204030204" pitchFamily="49" charset="0"/>
              </a:rPr>
              <a:t> </a:t>
            </a:r>
            <a:r>
              <a:rPr lang="en-US" sz="1600" dirty="0" err="1">
                <a:latin typeface="Consolas" panose="020B0609020204030204" pitchFamily="49" charset="0"/>
              </a:rPr>
              <a:t>nuget</a:t>
            </a:r>
            <a:r>
              <a:rPr lang="en-US" sz="1600" dirty="0">
                <a:latin typeface="Consolas" panose="020B0609020204030204" pitchFamily="49" charset="0"/>
              </a:rPr>
              <a:t> locals all -l</a:t>
            </a:r>
            <a:endParaRPr lang="ru-RU" sz="1600" dirty="0">
              <a:latin typeface="Consolas" panose="020B0609020204030204" pitchFamily="49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65565" y="2648116"/>
            <a:ext cx="4448654" cy="5847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1600" dirty="0" err="1" smtClean="0">
                <a:latin typeface="Consolas" panose="020B0609020204030204" pitchFamily="49" charset="0"/>
              </a:rPr>
              <a:t>nuget</a:t>
            </a:r>
            <a:r>
              <a:rPr lang="en-US" sz="1600" dirty="0" smtClean="0">
                <a:latin typeface="Consolas" panose="020B0609020204030204" pitchFamily="49" charset="0"/>
              </a:rPr>
              <a:t> </a:t>
            </a:r>
            <a:r>
              <a:rPr lang="en-US" sz="1600" dirty="0">
                <a:latin typeface="Consolas" panose="020B0609020204030204" pitchFamily="49" charset="0"/>
              </a:rPr>
              <a:t>locals global-packages </a:t>
            </a:r>
            <a:r>
              <a:rPr lang="en-US" sz="1600" dirty="0" smtClean="0">
                <a:latin typeface="Consolas" panose="020B0609020204030204" pitchFamily="49" charset="0"/>
              </a:rPr>
              <a:t>–clear</a:t>
            </a:r>
            <a:endParaRPr lang="ru-RU" sz="1600" dirty="0" smtClean="0">
              <a:latin typeface="Consolas" panose="020B0609020204030204" pitchFamily="49" charset="0"/>
            </a:endParaRPr>
          </a:p>
          <a:p>
            <a:r>
              <a:rPr lang="en-US" sz="1600" dirty="0" err="1">
                <a:latin typeface="Consolas" panose="020B0609020204030204" pitchFamily="49" charset="0"/>
              </a:rPr>
              <a:t>dotnet</a:t>
            </a:r>
            <a:r>
              <a:rPr lang="en-US" sz="1600" dirty="0">
                <a:latin typeface="Consolas" panose="020B0609020204030204" pitchFamily="49" charset="0"/>
              </a:rPr>
              <a:t> </a:t>
            </a:r>
            <a:r>
              <a:rPr lang="en-US" sz="1600" dirty="0" err="1">
                <a:latin typeface="Consolas" panose="020B0609020204030204" pitchFamily="49" charset="0"/>
              </a:rPr>
              <a:t>nuget</a:t>
            </a:r>
            <a:r>
              <a:rPr lang="en-US" sz="1600" dirty="0">
                <a:latin typeface="Consolas" panose="020B0609020204030204" pitchFamily="49" charset="0"/>
              </a:rPr>
              <a:t> locals global-packages -c</a:t>
            </a:r>
            <a:endParaRPr lang="ru-RU" sz="1600" dirty="0">
              <a:latin typeface="Consolas" panose="020B0609020204030204" pitchFamily="49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697" y="933246"/>
            <a:ext cx="5723738" cy="34724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68833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Собственные </a:t>
            </a:r>
            <a:r>
              <a:rPr lang="en-US" dirty="0" err="1" smtClean="0"/>
              <a:t>NuGet</a:t>
            </a:r>
            <a:r>
              <a:rPr lang="en-US" dirty="0" smtClean="0"/>
              <a:t> packages</a:t>
            </a:r>
            <a:endParaRPr lang="ru-RU" dirty="0"/>
          </a:p>
        </p:txBody>
      </p:sp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418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Варианты создания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nuget</a:t>
            </a:r>
            <a:r>
              <a:rPr lang="en-US" dirty="0" smtClean="0"/>
              <a:t> CLI </a:t>
            </a:r>
            <a:r>
              <a:rPr lang="ru-RU" dirty="0" smtClean="0"/>
              <a:t>(</a:t>
            </a:r>
            <a:r>
              <a:rPr lang="en-US" dirty="0" smtClean="0"/>
              <a:t>legacy</a:t>
            </a:r>
            <a:r>
              <a:rPr lang="ru-RU" dirty="0" smtClean="0"/>
              <a:t>)</a:t>
            </a:r>
            <a:endParaRPr lang="en-US" dirty="0" smtClean="0"/>
          </a:p>
          <a:p>
            <a:r>
              <a:rPr lang="en-US" dirty="0" err="1" smtClean="0"/>
              <a:t>dotnet</a:t>
            </a:r>
            <a:r>
              <a:rPr lang="en-US" dirty="0" smtClean="0"/>
              <a:t> CLI</a:t>
            </a:r>
          </a:p>
          <a:p>
            <a:r>
              <a:rPr lang="en-US" dirty="0" err="1" smtClean="0"/>
              <a:t>MSBuild</a:t>
            </a:r>
            <a:r>
              <a:rPr lang="en-US" dirty="0" smtClean="0"/>
              <a:t> </a:t>
            </a:r>
            <a:endParaRPr lang="ru-RU" dirty="0" smtClean="0"/>
          </a:p>
          <a:p>
            <a:pPr lvl="1"/>
            <a:r>
              <a:rPr lang="ru-RU" dirty="0" smtClean="0"/>
              <a:t>в процессе сборки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252340" y="4532807"/>
            <a:ext cx="18110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</a:t>
            </a:r>
            <a:r>
              <a:rPr lang="en-US" dirty="0">
                <a:hlinkClick r:id="rId2"/>
              </a:rPr>
              <a:t>Create packages 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2718" y="1825625"/>
            <a:ext cx="6246401" cy="36813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314028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Создание </a:t>
            </a:r>
            <a:r>
              <a:rPr lang="en-US" dirty="0" err="1" smtClean="0"/>
              <a:t>NuGet</a:t>
            </a:r>
            <a:r>
              <a:rPr lang="en-US" dirty="0" smtClean="0"/>
              <a:t> </a:t>
            </a:r>
            <a:r>
              <a:rPr lang="ru-RU" dirty="0" smtClean="0"/>
              <a:t>пакета при сборке</a:t>
            </a:r>
            <a:endParaRPr lang="ru-RU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338186" y="2348345"/>
            <a:ext cx="5365173" cy="3612573"/>
          </a:xfrm>
          <a:prstGeom prst="rect">
            <a:avLst/>
          </a:prstGeom>
        </p:spPr>
        <p:txBody>
          <a:bodyPr>
            <a:normAutofit/>
          </a:bodyPr>
          <a:lstStyle>
            <a:lvl1pPr marL="342891" indent="-342891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32" indent="-28574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457189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854961" y="2581729"/>
            <a:ext cx="6096073" cy="216694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&lt;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Project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r>
              <a:rPr lang="en-US" sz="1400" dirty="0" err="1">
                <a:solidFill>
                  <a:srgbClr val="FF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Sdk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=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en-US" sz="1400" dirty="0" err="1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Microsoft.NET.Sdk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&gt;</a:t>
            </a:r>
            <a:endParaRPr lang="ru-RU" sz="1400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endParaRPr lang="ru-RU" sz="1400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&lt;</a:t>
            </a:r>
            <a:r>
              <a:rPr lang="en-US" sz="1400" dirty="0" err="1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PropertyGroup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&gt;</a:t>
            </a:r>
            <a:endParaRPr lang="ru-RU" sz="1400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&lt;</a:t>
            </a:r>
            <a:r>
              <a:rPr lang="en-US" sz="1400" dirty="0" err="1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TargetFramework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&gt;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netstandard2.1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&lt;/</a:t>
            </a:r>
            <a:r>
              <a:rPr lang="en-US" sz="1400" dirty="0" err="1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TargetFramework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&gt;</a:t>
            </a:r>
            <a:endParaRPr lang="ru-RU" sz="1400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&lt;</a:t>
            </a:r>
            <a:r>
              <a:rPr lang="en-US" sz="1400" dirty="0" err="1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Nullable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&gt;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enable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&lt;/</a:t>
            </a:r>
            <a:r>
              <a:rPr lang="en-US" sz="1400" dirty="0" err="1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Nullable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&gt;</a:t>
            </a:r>
            <a:endParaRPr lang="ru-RU" sz="1400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</a:t>
            </a:r>
            <a:r>
              <a:rPr lang="en-US" sz="1400" b="1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&lt;</a:t>
            </a:r>
            <a:r>
              <a:rPr lang="en-US" sz="1400" b="1" dirty="0" err="1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GeneratePackageOnBuild</a:t>
            </a:r>
            <a:r>
              <a:rPr lang="en-US" sz="1400" b="1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&gt;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True</a:t>
            </a:r>
            <a:r>
              <a:rPr lang="en-US" sz="1400" b="1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&lt;/</a:t>
            </a:r>
            <a:r>
              <a:rPr lang="en-US" sz="1400" b="1" dirty="0" err="1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GeneratePackageOnBuild</a:t>
            </a:r>
            <a:r>
              <a:rPr lang="en-US" sz="1400" b="1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&gt;</a:t>
            </a:r>
            <a:endParaRPr lang="ru-RU" sz="1400" b="1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&lt;/</a:t>
            </a:r>
            <a:r>
              <a:rPr lang="en-US" sz="1400" dirty="0" err="1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PropertyGroup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&gt;</a:t>
            </a:r>
            <a:endParaRPr lang="ru-RU" sz="1400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endParaRPr lang="ru-RU" sz="1400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&lt;/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Project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&gt;</a:t>
            </a:r>
            <a:endParaRPr lang="ru-RU" sz="1400" dirty="0">
              <a:effectLst/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656" y="2348345"/>
            <a:ext cx="4816824" cy="28387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Стрелка вправо 2"/>
          <p:cNvSpPr/>
          <p:nvPr/>
        </p:nvSpPr>
        <p:spPr>
          <a:xfrm>
            <a:off x="4965517" y="370983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0253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Simple </a:t>
            </a:r>
            <a:r>
              <a:rPr lang="en-US" dirty="0" err="1"/>
              <a:t>NuGet</a:t>
            </a:r>
            <a:r>
              <a:rPr lang="en-US" dirty="0"/>
              <a:t> </a:t>
            </a:r>
            <a:r>
              <a:rPr lang="en-US" dirty="0" smtClean="0"/>
              <a:t>package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1504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Хостинг </a:t>
            </a:r>
            <a:r>
              <a:rPr lang="en-US" dirty="0" err="1" smtClean="0"/>
              <a:t>NuGet</a:t>
            </a:r>
            <a:r>
              <a:rPr lang="en-US" dirty="0" smtClean="0"/>
              <a:t> feed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http://www.nuget.org</a:t>
            </a:r>
            <a:r>
              <a:rPr lang="en-US" dirty="0" smtClean="0"/>
              <a:t> </a:t>
            </a:r>
          </a:p>
          <a:p>
            <a:r>
              <a:rPr lang="en-US" dirty="0" smtClean="0"/>
              <a:t>File System</a:t>
            </a:r>
          </a:p>
          <a:p>
            <a:r>
              <a:rPr lang="en-US" dirty="0" smtClean="0">
                <a:hlinkClick r:id="rId3"/>
              </a:rPr>
              <a:t>NuGet.Server</a:t>
            </a:r>
            <a:r>
              <a:rPr lang="en-US" dirty="0" smtClean="0"/>
              <a:t> </a:t>
            </a:r>
            <a:r>
              <a:rPr lang="ru-RU" dirty="0" smtClean="0"/>
              <a:t>или </a:t>
            </a:r>
            <a:r>
              <a:rPr lang="en-US" dirty="0" smtClean="0">
                <a:hlinkClick r:id="rId4"/>
              </a:rPr>
              <a:t>BaGet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Third-party (SaaS)</a:t>
            </a:r>
          </a:p>
          <a:p>
            <a:pPr lvl="1"/>
            <a:r>
              <a:rPr lang="en-US" dirty="0" smtClean="0">
                <a:hlinkClick r:id="rId5"/>
              </a:rPr>
              <a:t>MyGet </a:t>
            </a:r>
            <a:r>
              <a:rPr lang="en-US" dirty="0" smtClean="0"/>
              <a:t>(</a:t>
            </a:r>
            <a:r>
              <a:rPr lang="en-US" dirty="0" err="1" smtClean="0"/>
              <a:t>NuGet</a:t>
            </a:r>
            <a:r>
              <a:rPr lang="en-US" dirty="0" smtClean="0"/>
              <a:t>-as-a-Service) </a:t>
            </a:r>
          </a:p>
          <a:p>
            <a:pPr lvl="1"/>
            <a:r>
              <a:rPr lang="en-US" dirty="0">
                <a:hlinkClick r:id="rId6"/>
              </a:rPr>
              <a:t>GitHub </a:t>
            </a:r>
            <a:r>
              <a:rPr lang="en-US" dirty="0" smtClean="0">
                <a:hlinkClick r:id="rId6"/>
              </a:rPr>
              <a:t>Packages</a:t>
            </a:r>
            <a:endParaRPr lang="en-US" dirty="0" smtClean="0">
              <a:hlinkClick r:id="rId7"/>
            </a:endParaRPr>
          </a:p>
          <a:p>
            <a:pPr lvl="1"/>
            <a:r>
              <a:rPr lang="en-US" dirty="0" smtClean="0">
                <a:hlinkClick r:id="rId7"/>
              </a:rPr>
              <a:t>Package Management</a:t>
            </a:r>
            <a:r>
              <a:rPr lang="en-US" dirty="0" smtClean="0"/>
              <a:t> from </a:t>
            </a:r>
            <a:r>
              <a:rPr lang="en-US" dirty="0" smtClean="0">
                <a:hlinkClick r:id="rId8"/>
              </a:rPr>
              <a:t>VS Team Services</a:t>
            </a:r>
            <a:r>
              <a:rPr lang="en-US" dirty="0" smtClean="0"/>
              <a:t> and </a:t>
            </a:r>
            <a:r>
              <a:rPr lang="en-US" dirty="0" smtClean="0">
                <a:hlinkClick r:id="rId9"/>
              </a:rPr>
              <a:t>TFS</a:t>
            </a:r>
            <a:endParaRPr lang="en-US" dirty="0" smtClean="0"/>
          </a:p>
          <a:p>
            <a:endParaRPr lang="ru-RU" dirty="0"/>
          </a:p>
        </p:txBody>
      </p:sp>
      <p:sp>
        <p:nvSpPr>
          <p:cNvPr id="4" name="Rectangle 3"/>
          <p:cNvSpPr/>
          <p:nvPr/>
        </p:nvSpPr>
        <p:spPr>
          <a:xfrm>
            <a:off x="6988883" y="5850235"/>
            <a:ext cx="41701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hlinkClick r:id="rId10"/>
              </a:rPr>
              <a:t>Hosting Your Own NuGet Feeds</a:t>
            </a:r>
            <a:endParaRPr lang="ru-RU" sz="24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96000" y="1578348"/>
            <a:ext cx="5616098" cy="3276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888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Локальная папка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7882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Nuget Package</a:t>
            </a:r>
            <a:r>
              <a:rPr lang="ru-RU" smtClean="0"/>
              <a:t/>
            </a:r>
            <a:br>
              <a:rPr lang="ru-RU" smtClean="0"/>
            </a:br>
            <a:endParaRPr lang="ru-RU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941126" y="1825625"/>
            <a:ext cx="4412673" cy="435133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Zip-</a:t>
            </a:r>
            <a:r>
              <a:rPr lang="ru-RU" dirty="0" smtClean="0"/>
              <a:t>архив, содержащий</a:t>
            </a:r>
            <a:endParaRPr lang="en-US" dirty="0" smtClean="0"/>
          </a:p>
          <a:p>
            <a:pPr lvl="1"/>
            <a:r>
              <a:rPr lang="ru-RU" dirty="0" smtClean="0"/>
              <a:t>Папки </a:t>
            </a:r>
            <a:endParaRPr lang="en-US" dirty="0" smtClean="0"/>
          </a:p>
          <a:p>
            <a:pPr lvl="2"/>
            <a:r>
              <a:rPr lang="en-US" dirty="0" smtClean="0"/>
              <a:t>.\lib</a:t>
            </a:r>
          </a:p>
          <a:p>
            <a:pPr lvl="2"/>
            <a:r>
              <a:rPr lang="en-US" dirty="0" smtClean="0"/>
              <a:t>.\content</a:t>
            </a:r>
          </a:p>
          <a:p>
            <a:pPr lvl="2"/>
            <a:r>
              <a:rPr lang="en-US" dirty="0" smtClean="0"/>
              <a:t>.\build</a:t>
            </a:r>
          </a:p>
          <a:p>
            <a:pPr lvl="2"/>
            <a:r>
              <a:rPr lang="en-US" dirty="0" smtClean="0"/>
              <a:t>.\tools</a:t>
            </a:r>
          </a:p>
          <a:p>
            <a:pPr lvl="2"/>
            <a:endParaRPr lang="en-US" dirty="0" smtClean="0"/>
          </a:p>
          <a:p>
            <a:pPr lvl="1"/>
            <a:r>
              <a:rPr lang="en-US" dirty="0" smtClean="0"/>
              <a:t>*.</a:t>
            </a:r>
            <a:r>
              <a:rPr lang="en-US" dirty="0" err="1" smtClean="0"/>
              <a:t>nuspec</a:t>
            </a:r>
            <a:r>
              <a:rPr lang="ru-RU" dirty="0" smtClean="0"/>
              <a:t> файл:</a:t>
            </a:r>
            <a:endParaRPr lang="en-US" dirty="0" smtClean="0"/>
          </a:p>
          <a:p>
            <a:pPr lvl="2"/>
            <a:r>
              <a:rPr lang="ru-RU" dirty="0" smtClean="0"/>
              <a:t>Метаданные (название, автор, …)</a:t>
            </a:r>
            <a:endParaRPr lang="en-US" dirty="0" smtClean="0"/>
          </a:p>
          <a:p>
            <a:pPr lvl="2"/>
            <a:r>
              <a:rPr lang="ru-RU" dirty="0" smtClean="0"/>
              <a:t>Зависимости от других пакетов</a:t>
            </a:r>
            <a:endParaRPr lang="en-US" dirty="0" smtClean="0"/>
          </a:p>
          <a:p>
            <a:pPr lvl="2"/>
            <a:r>
              <a:rPr lang="ru-RU" dirty="0" smtClean="0"/>
              <a:t>…</a:t>
            </a:r>
          </a:p>
          <a:p>
            <a:endParaRPr lang="ru-RU" dirty="0"/>
          </a:p>
        </p:txBody>
      </p:sp>
      <p:sp>
        <p:nvSpPr>
          <p:cNvPr id="4" name="Rectangle 3"/>
          <p:cNvSpPr/>
          <p:nvPr/>
        </p:nvSpPr>
        <p:spPr>
          <a:xfrm>
            <a:off x="8783311" y="1027906"/>
            <a:ext cx="3236784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3"/>
              </a:rPr>
              <a:t>Open Packaging Conventions</a:t>
            </a:r>
            <a:endParaRPr lang="ru-RU" dirty="0"/>
          </a:p>
        </p:txBody>
      </p:sp>
      <p:sp>
        <p:nvSpPr>
          <p:cNvPr id="6" name="Rectangle 5"/>
          <p:cNvSpPr/>
          <p:nvPr/>
        </p:nvSpPr>
        <p:spPr>
          <a:xfrm>
            <a:off x="1306418" y="5987135"/>
            <a:ext cx="2759761" cy="379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4"/>
              </a:rPr>
              <a:t>NuGet Package Explorer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097" y="1217734"/>
            <a:ext cx="4718555" cy="44145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74676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6309" y="167698"/>
            <a:ext cx="9438409" cy="641611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&lt;</a:t>
            </a:r>
            <a:r>
              <a:rPr lang="ru-RU" sz="1200" dirty="0" err="1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package</a:t>
            </a:r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r>
              <a:rPr lang="ru-RU" sz="1200" dirty="0" err="1">
                <a:solidFill>
                  <a:srgbClr val="FF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xmlns</a:t>
            </a:r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=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http://schemas.microsoft.com/packaging/2013/05/nuspec.xsd</a:t>
            </a:r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&gt;</a:t>
            </a:r>
            <a:endParaRPr lang="ru-RU" sz="1200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&lt;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metadata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&gt;</a:t>
            </a:r>
            <a:endParaRPr lang="ru-RU" sz="1200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&lt;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id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&gt;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Castle.Core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&lt;/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id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&gt;</a:t>
            </a:r>
            <a:endParaRPr lang="ru-RU" sz="1200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&lt;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version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&gt;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5.1.0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&lt;/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version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&gt;</a:t>
            </a:r>
            <a:endParaRPr lang="ru-RU" sz="1200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&lt;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authors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&gt;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Castle Project Contributors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&lt;/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authors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&gt;</a:t>
            </a:r>
            <a:endParaRPr lang="ru-RU" sz="1200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&lt;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license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r>
              <a:rPr lang="en-US" sz="1200" dirty="0">
                <a:solidFill>
                  <a:srgbClr val="FF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type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=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expression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&gt;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Apache-2.0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&lt;/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license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&gt;</a:t>
            </a:r>
            <a:endParaRPr lang="ru-RU" sz="1200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&lt;</a:t>
            </a:r>
            <a:r>
              <a:rPr lang="en-US" sz="1200" dirty="0" err="1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licenseUrl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&gt;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https://licenses.nuget.org/Apache-2.0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&lt;/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licenseUrl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&gt;</a:t>
            </a:r>
            <a:endParaRPr lang="ru-RU" sz="1200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&lt;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icon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&gt;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castle-logo.png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&lt;/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icon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&gt;</a:t>
            </a:r>
            <a:endParaRPr lang="ru-RU" sz="1200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&lt;</a:t>
            </a:r>
            <a:r>
              <a:rPr lang="en-US" sz="1200" dirty="0" err="1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projectUrl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&gt;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http://www.castleproject.org/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&lt;/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projectUrl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&gt;</a:t>
            </a:r>
            <a:endParaRPr lang="ru-RU" sz="1200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&lt;</a:t>
            </a:r>
            <a:r>
              <a:rPr lang="en-US" sz="1200" dirty="0" err="1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iconUrl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&gt;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http://www.castleproject.org/img/castle-logo.png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&lt;/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iconUrl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&gt;</a:t>
            </a:r>
            <a:endParaRPr lang="ru-RU" sz="1200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&lt;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description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&gt;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Castle Core, including 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DynamicProxy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, Logging Abstractions and 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DictionaryAdapter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&lt;/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description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&gt;</a:t>
            </a:r>
            <a:endParaRPr lang="ru-RU" sz="1200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&lt;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copyright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&gt;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Copyright (c) 2004-2022 Castle Project - http://www.castleproject.org/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&lt;/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copyright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&gt;</a:t>
            </a:r>
            <a:endParaRPr lang="ru-RU" sz="1200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&lt;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tags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&gt;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castle 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dynamicproxy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dynamic proxy dynamicproxy2 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dictionaryadapter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emailsender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&lt;/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tags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&gt;</a:t>
            </a:r>
            <a:endParaRPr lang="ru-RU" sz="1200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&lt;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repository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r>
              <a:rPr lang="en-US" sz="1200" dirty="0">
                <a:solidFill>
                  <a:srgbClr val="FF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type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=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en-US" sz="1200" dirty="0" err="1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git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r>
              <a:rPr lang="en-US" sz="1200" dirty="0" err="1">
                <a:solidFill>
                  <a:srgbClr val="FF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url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=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https://github.com/</a:t>
            </a:r>
            <a:r>
              <a:rPr lang="en-US" sz="1200" dirty="0" err="1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castleproject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/Core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/&gt;</a:t>
            </a:r>
            <a:endParaRPr lang="ru-RU" sz="1200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&lt;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dependencies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&gt;</a:t>
            </a:r>
            <a:endParaRPr lang="ru-RU" sz="1200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  &lt;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group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r>
              <a:rPr lang="en-US" sz="1200" dirty="0" err="1">
                <a:solidFill>
                  <a:srgbClr val="FF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targetFramework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=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.NETFramework4.6.2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/&gt;</a:t>
            </a:r>
            <a:endParaRPr lang="ru-RU" sz="1200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  &lt;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group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r>
              <a:rPr lang="en-US" sz="1200" dirty="0" err="1">
                <a:solidFill>
                  <a:srgbClr val="FF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targetFramework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=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net6.0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&gt;</a:t>
            </a:r>
            <a:endParaRPr lang="ru-RU" sz="1200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    &lt;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dependency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r>
              <a:rPr lang="en-US" sz="1200" dirty="0">
                <a:solidFill>
                  <a:srgbClr val="FF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id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=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en-US" sz="1200" dirty="0" err="1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System.Diagnostics.EventLog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r>
              <a:rPr lang="en-US" sz="1200" dirty="0">
                <a:solidFill>
                  <a:srgbClr val="FF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version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=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6.0.0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r>
              <a:rPr lang="en-US" sz="1200" dirty="0">
                <a:solidFill>
                  <a:srgbClr val="FF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exclude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=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en-US" sz="1200" dirty="0" err="1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Build,Analyzers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/&gt;</a:t>
            </a:r>
            <a:endParaRPr lang="ru-RU" sz="1200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  &lt;/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group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&gt;</a:t>
            </a:r>
            <a:endParaRPr lang="ru-RU" sz="1200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  &lt;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group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r>
              <a:rPr lang="en-US" sz="1200" dirty="0" err="1">
                <a:solidFill>
                  <a:srgbClr val="FF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targetFramework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=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.NETStandard2.0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&gt;</a:t>
            </a:r>
            <a:endParaRPr lang="ru-RU" sz="1200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    &lt;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dependency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r>
              <a:rPr lang="en-US" sz="1200" dirty="0">
                <a:solidFill>
                  <a:srgbClr val="FF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id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=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en-US" sz="1200" dirty="0" err="1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System.Diagnostics.EventLog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r>
              <a:rPr lang="en-US" sz="1200" dirty="0">
                <a:solidFill>
                  <a:srgbClr val="FF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version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=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4.7.0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r>
              <a:rPr lang="en-US" sz="1200" dirty="0">
                <a:solidFill>
                  <a:srgbClr val="FF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exclude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=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en-US" sz="1200" dirty="0" err="1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Build,Analyzers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/&gt;</a:t>
            </a:r>
            <a:endParaRPr lang="ru-RU" sz="1200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    &lt;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dependency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r>
              <a:rPr lang="en-US" sz="1200" dirty="0">
                <a:solidFill>
                  <a:srgbClr val="FF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id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=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en-US" sz="1200" dirty="0" err="1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System.Reflection.Emit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r>
              <a:rPr lang="en-US" sz="1200" dirty="0">
                <a:solidFill>
                  <a:srgbClr val="FF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version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=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4.7.0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r>
              <a:rPr lang="en-US" sz="1200" dirty="0">
                <a:solidFill>
                  <a:srgbClr val="FF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exclude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=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en-US" sz="1200" dirty="0" err="1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Build,Analyzers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/&gt;</a:t>
            </a:r>
            <a:endParaRPr lang="ru-RU" sz="1200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  &lt;/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group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&gt;</a:t>
            </a:r>
            <a:endParaRPr lang="ru-RU" sz="1200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  &lt;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group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r>
              <a:rPr lang="en-US" sz="1200" dirty="0" err="1">
                <a:solidFill>
                  <a:srgbClr val="FF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targetFramework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=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.NETStandard2.1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&gt;</a:t>
            </a:r>
            <a:endParaRPr lang="ru-RU" sz="1200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    &lt;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dependency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r>
              <a:rPr lang="en-US" sz="1200" dirty="0">
                <a:solidFill>
                  <a:srgbClr val="FF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id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=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en-US" sz="1200" dirty="0" err="1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System.Diagnostics.EventLog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r>
              <a:rPr lang="en-US" sz="1200" dirty="0">
                <a:solidFill>
                  <a:srgbClr val="FF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version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=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4.7.0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r>
              <a:rPr lang="en-US" sz="1200" dirty="0">
                <a:solidFill>
                  <a:srgbClr val="FF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exclude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=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en-US" sz="1200" dirty="0" err="1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Build,Analyzers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/&gt;</a:t>
            </a:r>
            <a:endParaRPr lang="ru-RU" sz="1200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  &lt;/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group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&gt;</a:t>
            </a:r>
            <a:endParaRPr lang="ru-RU" sz="1200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&lt;/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dependencies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&gt;</a:t>
            </a:r>
            <a:endParaRPr lang="ru-RU" sz="1200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&lt;</a:t>
            </a:r>
            <a:r>
              <a:rPr lang="en-US" sz="1200" dirty="0" err="1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frameworkAssemblies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&gt;</a:t>
            </a:r>
            <a:endParaRPr lang="ru-RU" sz="1200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  &lt;</a:t>
            </a:r>
            <a:r>
              <a:rPr lang="en-US" sz="1200" dirty="0" err="1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frameworkAssembly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r>
              <a:rPr lang="en-US" sz="1200" dirty="0" err="1">
                <a:solidFill>
                  <a:srgbClr val="FF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assemblyName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=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en-US" sz="1200" dirty="0" err="1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System.Configuration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r>
              <a:rPr lang="en-US" sz="1200" dirty="0" err="1">
                <a:solidFill>
                  <a:srgbClr val="FF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targetFramework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=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.NETFramework4.6.2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/&gt;</a:t>
            </a:r>
            <a:endParaRPr lang="ru-RU" sz="1200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</a:t>
            </a:r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&lt;/</a:t>
            </a:r>
            <a:r>
              <a:rPr lang="ru-RU" sz="1200" dirty="0" err="1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frameworkAssemblies</a:t>
            </a:r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&gt;</a:t>
            </a:r>
            <a:endParaRPr lang="ru-RU" sz="1200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&lt;/</a:t>
            </a:r>
            <a:r>
              <a:rPr lang="ru-RU" sz="1200" dirty="0" err="1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metadata</a:t>
            </a:r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&gt;</a:t>
            </a:r>
            <a:endParaRPr lang="ru-RU" sz="1200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&lt;/</a:t>
            </a:r>
            <a:r>
              <a:rPr lang="ru-RU" sz="1200" dirty="0" err="1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package</a:t>
            </a:r>
            <a:r>
              <a:rPr lang="ru-RU" sz="12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&gt;</a:t>
            </a:r>
            <a:endParaRPr lang="ru-RU" sz="1200" dirty="0">
              <a:effectLst/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026086" y="1602950"/>
            <a:ext cx="19058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2"/>
              </a:rPr>
              <a:t>.</a:t>
            </a:r>
            <a:r>
              <a:rPr lang="en-US" dirty="0" err="1">
                <a:hlinkClick r:id="rId2"/>
              </a:rPr>
              <a:t>nuspec</a:t>
            </a:r>
            <a:r>
              <a:rPr lang="en-US" dirty="0">
                <a:hlinkClick r:id="rId2"/>
              </a:rPr>
              <a:t> Reference</a:t>
            </a:r>
            <a:endParaRPr lang="ru-RU" dirty="0"/>
          </a:p>
        </p:txBody>
      </p:sp>
      <p:sp>
        <p:nvSpPr>
          <p:cNvPr id="5" name="Rectangle 4"/>
          <p:cNvSpPr/>
          <p:nvPr/>
        </p:nvSpPr>
        <p:spPr>
          <a:xfrm>
            <a:off x="10026086" y="2400695"/>
            <a:ext cx="15337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3"/>
              </a:rPr>
              <a:t>Schema (XSD)</a:t>
            </a:r>
            <a:r>
              <a:rPr lang="en-US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5428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Package properties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81446" y="1778592"/>
            <a:ext cx="9317182" cy="246356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&lt;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PropertyGroup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&gt;</a:t>
            </a:r>
            <a:endParaRPr lang="ru-RU" sz="1600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	&lt;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GeneratePackageOnBuild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&gt;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True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&lt;/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GeneratePackageOnBuild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&gt;</a:t>
            </a:r>
            <a:endParaRPr lang="ru-RU" sz="1600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	&lt;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PackageId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&gt;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Wintellect.PowerCollections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&lt;/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PackageId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&gt;</a:t>
            </a:r>
            <a:endParaRPr lang="ru-RU" sz="1600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	&lt;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Title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&gt;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Wintellect.PowerCollections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&lt;/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Title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&gt;</a:t>
            </a:r>
            <a:endParaRPr lang="ru-RU" sz="1600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	&lt;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Company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&gt;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Wintellect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&lt;/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Company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&gt;</a:t>
            </a:r>
            <a:endParaRPr lang="ru-RU" sz="1600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	&lt;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Product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&gt;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Power Collections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&lt;/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Product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&gt;</a:t>
            </a:r>
            <a:endParaRPr lang="ru-RU" sz="1600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	&lt;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Description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&gt;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The Power Collections group of collection classes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&lt;/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Description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&gt;</a:t>
            </a:r>
            <a:endParaRPr lang="ru-RU" sz="1600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	&lt;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Copyright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&gt;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Copyright (c) 2004-2007, 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Wintellect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&lt;/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Copyright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&gt;</a:t>
            </a:r>
            <a:endParaRPr lang="ru-RU" sz="1600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&lt;/</a:t>
            </a:r>
            <a:r>
              <a:rPr lang="ru-RU" sz="1600" dirty="0" err="1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PropertyGroup</a:t>
            </a:r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&gt;</a:t>
            </a:r>
            <a:endParaRPr lang="ru-RU" sz="1600" dirty="0">
              <a:effectLst/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291612" y="5416034"/>
            <a:ext cx="15070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2"/>
              </a:rPr>
              <a:t>Set properties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7717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Package </a:t>
            </a:r>
            <a:r>
              <a:rPr lang="en-US" dirty="0" smtClean="0"/>
              <a:t>Versioning</a:t>
            </a:r>
            <a:endParaRPr lang="ru-RU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Release version: </a:t>
            </a:r>
            <a:r>
              <a:rPr lang="en-US" i="1" dirty="0" err="1"/>
              <a:t>Major.Minor.Patch</a:t>
            </a:r>
            <a:endParaRPr lang="en-US" i="1" dirty="0"/>
          </a:p>
          <a:p>
            <a:endParaRPr lang="en-US" i="1" dirty="0"/>
          </a:p>
          <a:p>
            <a:r>
              <a:rPr lang="en-US" dirty="0"/>
              <a:t>Prerelease version: </a:t>
            </a:r>
            <a:r>
              <a:rPr lang="en-US" i="1" dirty="0" err="1"/>
              <a:t>Major.Minor.Patch</a:t>
            </a:r>
            <a:r>
              <a:rPr lang="en-US" i="1" dirty="0"/>
              <a:t>–Some </a:t>
            </a:r>
            <a:endParaRPr lang="en-US" dirty="0"/>
          </a:p>
          <a:p>
            <a:endParaRPr lang="en-US" dirty="0"/>
          </a:p>
          <a:p>
            <a:pPr marL="457200" lvl="1" indent="0">
              <a:buNone/>
            </a:pPr>
            <a:r>
              <a:rPr lang="en-US" dirty="0"/>
              <a:t>1.0.1-alpha</a:t>
            </a:r>
          </a:p>
          <a:p>
            <a:pPr marL="457200" lvl="1" indent="0">
              <a:buNone/>
            </a:pPr>
            <a:r>
              <a:rPr lang="en-US" dirty="0"/>
              <a:t>1.0.1-beta</a:t>
            </a:r>
          </a:p>
          <a:p>
            <a:pPr marL="457200" lvl="1" indent="0">
              <a:buNone/>
            </a:pPr>
            <a:r>
              <a:rPr lang="en-US" dirty="0"/>
              <a:t>1.0.1-rc2</a:t>
            </a:r>
          </a:p>
          <a:p>
            <a:pPr marL="457200" lvl="1" indent="0">
              <a:buNone/>
            </a:pPr>
            <a:r>
              <a:rPr lang="en-US" dirty="0"/>
              <a:t>1.0.1</a:t>
            </a:r>
          </a:p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016782" y="5353689"/>
            <a:ext cx="19565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2"/>
              </a:rPr>
              <a:t>Package versioning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6531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Зависимости (</a:t>
            </a:r>
            <a:r>
              <a:rPr lang="en-US" dirty="0" smtClean="0"/>
              <a:t>References)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354782" cy="4351338"/>
          </a:xfrm>
        </p:spPr>
        <p:txBody>
          <a:bodyPr/>
          <a:lstStyle/>
          <a:p>
            <a:r>
              <a:rPr lang="ru-RU" dirty="0" smtClean="0"/>
              <a:t>Источник</a:t>
            </a:r>
            <a:r>
              <a:rPr lang="en-US" dirty="0" smtClean="0"/>
              <a:t> </a:t>
            </a:r>
            <a:endParaRPr lang="ru-RU" dirty="0" smtClean="0"/>
          </a:p>
          <a:p>
            <a:pPr lvl="1"/>
            <a:r>
              <a:rPr lang="ru-RU" dirty="0" smtClean="0"/>
              <a:t>Зависимости проекта для </a:t>
            </a:r>
            <a:r>
              <a:rPr lang="en-US" dirty="0" err="1" smtClean="0"/>
              <a:t>NuGet</a:t>
            </a:r>
            <a:r>
              <a:rPr lang="en-US" dirty="0" smtClean="0"/>
              <a:t> </a:t>
            </a:r>
            <a:r>
              <a:rPr lang="ru-RU" dirty="0" smtClean="0"/>
              <a:t>пакета</a:t>
            </a:r>
          </a:p>
          <a:p>
            <a:pPr lvl="1"/>
            <a:endParaRPr lang="en-US" dirty="0"/>
          </a:p>
          <a:p>
            <a:r>
              <a:rPr lang="ru-RU" dirty="0" smtClean="0"/>
              <a:t>Применяется</a:t>
            </a:r>
            <a:r>
              <a:rPr lang="en-US" dirty="0" smtClean="0"/>
              <a:t> </a:t>
            </a:r>
            <a:endParaRPr lang="en-US" dirty="0"/>
          </a:p>
          <a:p>
            <a:pPr lvl="1"/>
            <a:r>
              <a:rPr lang="ru-RU" dirty="0" smtClean="0"/>
              <a:t>Как неявные зависимости в проекте, подключающем пакет</a:t>
            </a:r>
            <a:endParaRPr lang="en-US" dirty="0"/>
          </a:p>
          <a:p>
            <a:endParaRPr lang="ru-RU" dirty="0"/>
          </a:p>
        </p:txBody>
      </p:sp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165198"/>
              </p:ext>
            </p:extLst>
          </p:nvPr>
        </p:nvGraphicFramePr>
        <p:xfrm>
          <a:off x="7105389" y="1690688"/>
          <a:ext cx="4618973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02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187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Version range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effectLst/>
                        </a:rPr>
                        <a:t>1.0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effectLst/>
                        </a:rPr>
                        <a:t>1.0 ≤ x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effectLst/>
                        </a:rPr>
                        <a:t>(1.0, 2.0]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effectLst/>
                        </a:rPr>
                        <a:t>1.0 &lt; x ≤ 2.0</a:t>
                      </a:r>
                      <a:endParaRPr 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effectLst/>
                        </a:rPr>
                        <a:t>empty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effectLst/>
                        </a:rPr>
                        <a:t>latest version</a:t>
                      </a:r>
                      <a:endParaRPr 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effectLst/>
                        </a:rPr>
                        <a:t>[1.0]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effectLst/>
                        </a:rPr>
                        <a:t>x == 1.0 </a:t>
                      </a:r>
                      <a:endParaRPr 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effectLst/>
                        </a:rPr>
                        <a:t>(,1.0)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effectLst/>
                        </a:rPr>
                        <a:t>x &lt; 1.0</a:t>
                      </a:r>
                      <a:endParaRPr 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effectLst/>
                        </a:rPr>
                        <a:t>(1.0,)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effectLst/>
                        </a:rPr>
                        <a:t>1.0 &lt; x</a:t>
                      </a:r>
                      <a:endParaRPr 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7214278" y="4819791"/>
            <a:ext cx="40479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2"/>
              </a:rPr>
              <a:t>Select Assemblies Referenced By Projects</a:t>
            </a:r>
            <a:endParaRPr lang="ru-RU" dirty="0"/>
          </a:p>
        </p:txBody>
      </p:sp>
      <p:sp>
        <p:nvSpPr>
          <p:cNvPr id="7" name="Rectangle 6"/>
          <p:cNvSpPr/>
          <p:nvPr/>
        </p:nvSpPr>
        <p:spPr>
          <a:xfrm>
            <a:off x="9099433" y="5394578"/>
            <a:ext cx="22543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Dependency Versions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7080322" y="5969365"/>
            <a:ext cx="42734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4"/>
              </a:rPr>
              <a:t>How </a:t>
            </a:r>
            <a:r>
              <a:rPr lang="en-US" dirty="0" err="1">
                <a:hlinkClick r:id="rId4"/>
              </a:rPr>
              <a:t>NuGet</a:t>
            </a:r>
            <a:r>
              <a:rPr lang="en-US" dirty="0">
                <a:hlinkClick r:id="rId4"/>
              </a:rPr>
              <a:t> resolves package dependencies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163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.\lib folder</a:t>
            </a:r>
            <a:endParaRPr lang="ru-RU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825625"/>
            <a:ext cx="7512484" cy="4351338"/>
          </a:xfrm>
        </p:spPr>
        <p:txBody>
          <a:bodyPr/>
          <a:lstStyle/>
          <a:p>
            <a:r>
              <a:rPr lang="ru-RU" dirty="0" smtClean="0"/>
              <a:t>Источник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Assembly </a:t>
            </a:r>
            <a:r>
              <a:rPr lang="ru-RU" dirty="0" smtClean="0"/>
              <a:t>– результаты сборки</a:t>
            </a:r>
          </a:p>
          <a:p>
            <a:pPr lvl="1"/>
            <a:r>
              <a:rPr lang="ru-RU" dirty="0" smtClean="0"/>
              <a:t>Поддерживается множество </a:t>
            </a:r>
            <a:r>
              <a:rPr lang="en-US" dirty="0" smtClean="0"/>
              <a:t>target (</a:t>
            </a:r>
            <a:r>
              <a:rPr lang="ru-RU" dirty="0" smtClean="0"/>
              <a:t>для разных </a:t>
            </a:r>
            <a:r>
              <a:rPr lang="en-US" dirty="0" smtClean="0"/>
              <a:t>framework)</a:t>
            </a:r>
          </a:p>
          <a:p>
            <a:endParaRPr lang="en-US" dirty="0" smtClean="0"/>
          </a:p>
          <a:p>
            <a:r>
              <a:rPr lang="en-US" dirty="0" smtClean="0"/>
              <a:t> </a:t>
            </a:r>
            <a:r>
              <a:rPr lang="ru-RU" dirty="0" smtClean="0"/>
              <a:t>Применяется</a:t>
            </a:r>
            <a:endParaRPr lang="en-US" dirty="0" smtClean="0"/>
          </a:p>
          <a:p>
            <a:pPr lvl="1"/>
            <a:r>
              <a:rPr lang="ru-RU" dirty="0" smtClean="0"/>
              <a:t>Как явные</a:t>
            </a:r>
            <a:r>
              <a:rPr lang="en-US" dirty="0" smtClean="0"/>
              <a:t> references </a:t>
            </a:r>
            <a:r>
              <a:rPr lang="ru-RU" dirty="0" smtClean="0"/>
              <a:t>в проекте</a:t>
            </a:r>
            <a:endParaRPr lang="en-US" dirty="0" smtClean="0"/>
          </a:p>
          <a:p>
            <a:endParaRPr lang="ru-RU" dirty="0"/>
          </a:p>
        </p:txBody>
      </p:sp>
      <p:sp>
        <p:nvSpPr>
          <p:cNvPr id="4" name="Rectangle 3"/>
          <p:cNvSpPr/>
          <p:nvPr/>
        </p:nvSpPr>
        <p:spPr>
          <a:xfrm>
            <a:off x="8350684" y="1470678"/>
            <a:ext cx="3048000" cy="2667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\lib</a:t>
            </a:r>
          </a:p>
          <a:p>
            <a:r>
              <a:rPr lang="en-US" dirty="0"/>
              <a:t>    \net11</a:t>
            </a:r>
          </a:p>
          <a:p>
            <a:r>
              <a:rPr lang="en-US" dirty="0"/>
              <a:t>        \MyAssembly.dll</a:t>
            </a:r>
          </a:p>
          <a:p>
            <a:r>
              <a:rPr lang="en-US" dirty="0"/>
              <a:t>    \net20</a:t>
            </a:r>
          </a:p>
          <a:p>
            <a:r>
              <a:rPr lang="en-US" dirty="0"/>
              <a:t>        \MyAssembly.dll</a:t>
            </a:r>
          </a:p>
          <a:p>
            <a:r>
              <a:rPr lang="en-US" dirty="0"/>
              <a:t>    \net40</a:t>
            </a:r>
          </a:p>
          <a:p>
            <a:r>
              <a:rPr lang="en-US" dirty="0"/>
              <a:t>        \MyAssembly.dll</a:t>
            </a:r>
          </a:p>
          <a:p>
            <a:r>
              <a:rPr lang="en-US" dirty="0"/>
              <a:t>    \sl40</a:t>
            </a:r>
          </a:p>
          <a:p>
            <a:r>
              <a:rPr lang="en-US" dirty="0"/>
              <a:t>        \MyAssembly.dll</a:t>
            </a:r>
          </a:p>
        </p:txBody>
      </p:sp>
    </p:spTree>
    <p:extLst>
      <p:ext uri="{BB962C8B-B14F-4D97-AF65-F5344CB8AC3E}">
        <p14:creationId xmlns:p14="http://schemas.microsoft.com/office/powerpoint/2010/main" val="595281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.\content folder</a:t>
            </a:r>
            <a:endParaRPr lang="ru-RU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Источник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project items</a:t>
            </a:r>
            <a:r>
              <a:rPr lang="ru-RU" dirty="0" smtClean="0"/>
              <a:t> с указанным</a:t>
            </a:r>
            <a:endParaRPr lang="en-US" dirty="0" smtClean="0"/>
          </a:p>
          <a:p>
            <a:pPr lvl="2"/>
            <a:r>
              <a:rPr lang="en-US" dirty="0" smtClean="0"/>
              <a:t>Build Action == Content</a:t>
            </a:r>
          </a:p>
          <a:p>
            <a:pPr lvl="2"/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ru-RU" dirty="0" smtClean="0"/>
              <a:t>Применяется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content files </a:t>
            </a:r>
            <a:r>
              <a:rPr lang="ru-RU" dirty="0" smtClean="0"/>
              <a:t>в проекте</a:t>
            </a:r>
            <a:endParaRPr lang="en-US" dirty="0" smtClean="0"/>
          </a:p>
          <a:p>
            <a:endParaRPr lang="ru-RU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0957" y="1675064"/>
            <a:ext cx="4118910" cy="2563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955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Add framework references and content </a:t>
            </a:r>
            <a:r>
              <a:rPr lang="en-US" dirty="0" smtClean="0"/>
              <a:t>files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5013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493</TotalTime>
  <Words>1251</Words>
  <Application>Microsoft Office PowerPoint</Application>
  <PresentationFormat>Широкоэкранный</PresentationFormat>
  <Paragraphs>225</Paragraphs>
  <Slides>22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9" baseType="lpstr">
      <vt:lpstr>Arial</vt:lpstr>
      <vt:lpstr>Calibri</vt:lpstr>
      <vt:lpstr>Calibri Light</vt:lpstr>
      <vt:lpstr>Consolas</vt:lpstr>
      <vt:lpstr>Courier New</vt:lpstr>
      <vt:lpstr>Times New Roman</vt:lpstr>
      <vt:lpstr>Тема Office</vt:lpstr>
      <vt:lpstr>NuGet</vt:lpstr>
      <vt:lpstr>Введение в NuGet</vt:lpstr>
      <vt:lpstr>Nuget interfaces </vt:lpstr>
      <vt:lpstr>Использование NuGet</vt:lpstr>
      <vt:lpstr>Конфигурация</vt:lpstr>
      <vt:lpstr>Package sources </vt:lpstr>
      <vt:lpstr>Ссылки на пакеты из проектов</vt:lpstr>
      <vt:lpstr>NuGet Cache</vt:lpstr>
      <vt:lpstr>Собственные NuGet packages</vt:lpstr>
      <vt:lpstr>Варианты создания</vt:lpstr>
      <vt:lpstr>Создание NuGet пакета при сборке</vt:lpstr>
      <vt:lpstr>Simple NuGet package</vt:lpstr>
      <vt:lpstr>Хостинг NuGet feed</vt:lpstr>
      <vt:lpstr>Локальная папка </vt:lpstr>
      <vt:lpstr>Nuget Package </vt:lpstr>
      <vt:lpstr>Презентация PowerPoint</vt:lpstr>
      <vt:lpstr>Package properties</vt:lpstr>
      <vt:lpstr>Package Versioning</vt:lpstr>
      <vt:lpstr>Зависимости (References)</vt:lpstr>
      <vt:lpstr>.\lib folder</vt:lpstr>
      <vt:lpstr>.\content folder</vt:lpstr>
      <vt:lpstr>Add framework references and content files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Романов Михаил Леонидович</dc:creator>
  <cp:lastModifiedBy>Романов Михаил Леонидович</cp:lastModifiedBy>
  <cp:revision>34</cp:revision>
  <dcterms:created xsi:type="dcterms:W3CDTF">2022-11-20T14:26:12Z</dcterms:created>
  <dcterms:modified xsi:type="dcterms:W3CDTF">2022-12-09T06:05:22Z</dcterms:modified>
</cp:coreProperties>
</file>